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0"/>
  </p:notesMasterIdLst>
  <p:handoutMasterIdLst>
    <p:handoutMasterId r:id="rId11"/>
  </p:handoutMasterIdLst>
  <p:sldIdLst>
    <p:sldId id="465" r:id="rId2"/>
    <p:sldId id="466" r:id="rId3"/>
    <p:sldId id="467" r:id="rId4"/>
    <p:sldId id="468" r:id="rId5"/>
    <p:sldId id="469" r:id="rId6"/>
    <p:sldId id="470" r:id="rId7"/>
    <p:sldId id="471" r:id="rId8"/>
    <p:sldId id="472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83662" autoAdjust="0"/>
  </p:normalViewPr>
  <p:slideViewPr>
    <p:cSldViewPr>
      <p:cViewPr>
        <p:scale>
          <a:sx n="94" d="100"/>
          <a:sy n="94" d="100"/>
        </p:scale>
        <p:origin x="-3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ysClr val="windowText" lastClr="0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Diabetic Eye Exams CMA</a:t>
            </a:r>
          </a:p>
        </c:rich>
      </c:tx>
      <c:layout/>
      <c:overlay val="0"/>
      <c:spPr>
        <a:solidFill>
          <a:schemeClr val="bg1"/>
        </a:solidFill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129411176855143E-2"/>
          <c:y val="0.18994387996582393"/>
          <c:w val="0.9063820470271795"/>
          <c:h val="0.73000231588698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Sheet12!$D$2:$D$3</c:f>
              <c:strCache>
                <c:ptCount val="1"/>
                <c:pt idx="0">
                  <c:v>Monthly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Sheet12!$D$4:$D$15</c:f>
              <c:numCache>
                <c:formatCode>General</c:formatCode>
                <c:ptCount val="12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9</c:v>
                </c:pt>
                <c:pt idx="4">
                  <c:v>8</c:v>
                </c:pt>
                <c:pt idx="5">
                  <c:v>2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2C-4965-9CE5-391826318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0656"/>
        <c:axId val="42384768"/>
      </c:barChart>
      <c:lineChart>
        <c:grouping val="standard"/>
        <c:varyColors val="0"/>
        <c:ser>
          <c:idx val="1"/>
          <c:order val="1"/>
          <c:tx>
            <c:strRef>
              <c:f>Sheet12!$E$2:$E$3</c:f>
              <c:strCache>
                <c:ptCount val="1"/>
                <c:pt idx="0">
                  <c:v>Quality Measure: % Patients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val>
            <c:numRef>
              <c:f>Sheet12!$E$4:$E$15</c:f>
              <c:numCache>
                <c:formatCode>0%</c:formatCode>
                <c:ptCount val="12"/>
                <c:pt idx="0">
                  <c:v>3.5353535353535352E-2</c:v>
                </c:pt>
                <c:pt idx="1">
                  <c:v>8.5858585858585856E-2</c:v>
                </c:pt>
                <c:pt idx="2">
                  <c:v>0.11616161616161616</c:v>
                </c:pt>
                <c:pt idx="3">
                  <c:v>0.16161616161616163</c:v>
                </c:pt>
                <c:pt idx="4">
                  <c:v>0.20202020202020202</c:v>
                </c:pt>
                <c:pt idx="5">
                  <c:v>0.21212121212121213</c:v>
                </c:pt>
                <c:pt idx="6">
                  <c:v>0.22368421052631579</c:v>
                </c:pt>
                <c:pt idx="7">
                  <c:v>0.26315789473684209</c:v>
                </c:pt>
                <c:pt idx="8">
                  <c:v>0.30263157894736842</c:v>
                </c:pt>
                <c:pt idx="9">
                  <c:v>0.37280701754385964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B2C-4965-9CE5-3918263180BE}"/>
            </c:ext>
          </c:extLst>
        </c:ser>
        <c:ser>
          <c:idx val="2"/>
          <c:order val="2"/>
          <c:tx>
            <c:strRef>
              <c:f>Sheet12!$F$2:$F$3</c:f>
              <c:strCache>
                <c:ptCount val="1"/>
                <c:pt idx="0">
                  <c:v>Goal: Goal Line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val>
            <c:numRef>
              <c:f>Sheet12!$F$4:$F$15</c:f>
              <c:numCache>
                <c:formatCode>0%</c:formatCode>
                <c:ptCount val="12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B2C-4965-9CE5-391826318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381696"/>
        <c:axId val="42383232"/>
      </c:lineChart>
      <c:catAx>
        <c:axId val="423816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3232"/>
        <c:crosses val="autoZero"/>
        <c:auto val="1"/>
        <c:lblAlgn val="ctr"/>
        <c:lblOffset val="100"/>
        <c:noMultiLvlLbl val="0"/>
      </c:catAx>
      <c:valAx>
        <c:axId val="4238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1696"/>
        <c:crosses val="autoZero"/>
        <c:crossBetween val="between"/>
      </c:valAx>
      <c:valAx>
        <c:axId val="423847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0656"/>
        <c:crosses val="max"/>
        <c:crossBetween val="between"/>
      </c:valAx>
      <c:catAx>
        <c:axId val="42390656"/>
        <c:scaling>
          <c:orientation val="minMax"/>
        </c:scaling>
        <c:delete val="1"/>
        <c:axPos val="b"/>
        <c:majorTickMark val="none"/>
        <c:minorTickMark val="none"/>
        <c:tickLblPos val="nextTo"/>
        <c:crossAx val="42384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tx1"/>
        </a:gs>
        <a:gs pos="50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56416-A95D-41D8-A73A-30275930B9C0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33D0A-7032-45B7-A283-E6189471F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7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E0278E7-46A9-468D-A4B5-4C992BD83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6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622B-2CA7-48D5-85CC-D4DA784602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4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702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753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4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>
                <a:solidFill>
                  <a:prstClr val="black"/>
                </a:solidFill>
              </a:rPr>
              <a:pPr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01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flow</a:t>
            </a:r>
            <a:r>
              <a:rPr lang="en-US" baseline="0" dirty="0"/>
              <a:t> has improved. Wait time for pts has decreased, </a:t>
            </a:r>
            <a:r>
              <a:rPr lang="en-US" baseline="0" dirty="0" err="1"/>
              <a:t>pt’s</a:t>
            </a:r>
            <a:r>
              <a:rPr lang="en-US" baseline="0" dirty="0"/>
              <a:t> do not have to wait in exam rooms for the provider to return. Dr. Chabrerie appreciates the </a:t>
            </a:r>
            <a:r>
              <a:rPr lang="en-US" baseline="0" dirty="0" err="1"/>
              <a:t>pt</a:t>
            </a:r>
            <a:r>
              <a:rPr lang="en-US" baseline="0" dirty="0"/>
              <a:t> agenda form because she is able to go from room to room vs having to find her MA to find out if the </a:t>
            </a:r>
            <a:r>
              <a:rPr lang="en-US" baseline="0" dirty="0" err="1"/>
              <a:t>pt</a:t>
            </a:r>
            <a:r>
              <a:rPr lang="en-US" baseline="0" dirty="0"/>
              <a:t> is here for any other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622B-2CA7-48D5-85CC-D4DA784602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27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55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78E7-46A9-468D-A4B5-4C992BD839E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73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D107-CFD6-4506-ACEE-BC41CB8191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0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485F-393D-4BF6-90D2-052AB1DD6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3A5D-FFF5-4CE4-89F6-22ECF0D74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98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86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C1326-3102-4DE4-A603-9A87FC98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02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CE55-22F0-4DDE-A767-38A3DA4A1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38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FD628-CD8E-4D3F-85E4-0962972B84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15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3D023-3A79-45D7-92F4-4AC77C46C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3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9B8C-A1F9-4276-A575-080CD8B87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15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C9CEC-A1DB-42BA-8BE2-750E3AD53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A21BA-1AB9-490D-B159-AC0096580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238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238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33B3D-0F9D-411E-B30E-07F132F5B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0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38600" y="6357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C41AC441-1C5B-4780-8A3D-9335E012FEC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1752600"/>
            <a:ext cx="7772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2" name="Picture 5" descr="Mass Coalition 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085400"/>
            <a:ext cx="3047999" cy="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5928711"/>
            <a:ext cx="2971800" cy="8799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Monotype Sort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2590800"/>
          </a:xfrm>
        </p:spPr>
        <p:txBody>
          <a:bodyPr>
            <a:normAutofit fontScale="90000"/>
          </a:bodyPr>
          <a:lstStyle/>
          <a:p>
            <a:pPr>
              <a:buClr>
                <a:schemeClr val="accent2"/>
              </a:buClr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Cambridge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Associates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Safety Improvement Project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 Eye Exam 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133600"/>
          </a:xfrm>
        </p:spPr>
        <p:txBody>
          <a:bodyPr/>
          <a:lstStyle/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Session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21, 2016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Lindsey Moscato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D107-CFD6-4506-ACEE-BC41CB81913D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1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Aim Statement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343400"/>
          </a:xfrm>
        </p:spPr>
        <p:txBody>
          <a:bodyPr/>
          <a:lstStyle/>
          <a:p>
            <a:pPr>
              <a:buClr>
                <a:srgbClr val="FF0000"/>
              </a:buClr>
              <a:buSzTx/>
              <a:buFont typeface="Wingdings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Diabetic Eye Exam rate from baseline of 37% to 50% by 12/31/2016.</a:t>
            </a:r>
          </a:p>
          <a:p>
            <a:pPr>
              <a:buSzTx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this is important for Patient Safety?</a:t>
            </a:r>
          </a:p>
          <a:p>
            <a:pPr lvl="1"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Prevents Diabetic Retinopathy</a:t>
            </a:r>
          </a:p>
          <a:p>
            <a:pPr lvl="1"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efficiency by becoming part of the morning huddle for providers and developing communication with the patients</a:t>
            </a:r>
          </a:p>
          <a:p>
            <a:pPr lvl="1"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Orders are created in our EMR and tracked to make sure patients are seen by Ophthalmologist and results are communicated with the patient.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78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b="1" dirty="0"/>
              <a:t>Run Chart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1963266"/>
              </p:ext>
            </p:extLst>
          </p:nvPr>
        </p:nvGraphicFramePr>
        <p:xfrm>
          <a:off x="304800" y="838200"/>
          <a:ext cx="8610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39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The importance of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Data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Teamwork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Patient</a:t>
            </a:r>
          </a:p>
          <a:p>
            <a:pPr marL="457200" lvl="1" indent="0">
              <a:buClr>
                <a:srgbClr val="FF0000"/>
              </a:buClr>
              <a:buNone/>
            </a:pPr>
            <a:endParaRPr lang="en-US" sz="1400" dirty="0" smtClean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3600" dirty="0" smtClean="0"/>
              <a:t>Surprises </a:t>
            </a:r>
            <a:r>
              <a:rPr lang="en-US" sz="3600" dirty="0"/>
              <a:t>–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How enthusiastic team members were to track progress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91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Members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71600"/>
            <a:ext cx="6874933" cy="3867150"/>
          </a:xfrm>
        </p:spPr>
      </p:pic>
      <p:sp>
        <p:nvSpPr>
          <p:cNvPr id="6" name="TextBox 5"/>
          <p:cNvSpPr txBox="1"/>
          <p:nvPr/>
        </p:nvSpPr>
        <p:spPr>
          <a:xfrm>
            <a:off x="1143000" y="5400676"/>
            <a:ext cx="7010400" cy="1394520"/>
          </a:xfrm>
          <a:prstGeom prst="rect">
            <a:avLst/>
          </a:prstGeom>
          <a:noFill/>
        </p:spPr>
        <p:txBody>
          <a:bodyPr wrap="square" numCol="2" spcCol="0" rtlCol="0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Lucy </a:t>
            </a:r>
            <a:r>
              <a:rPr lang="en-US" sz="12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Moushigian:</a:t>
            </a:r>
            <a:r>
              <a:rPr lang="en-US" sz="1200" dirty="0" err="1">
                <a:solidFill>
                  <a:prstClr val="black"/>
                </a:solidFill>
                <a:cs typeface="Times New Roman" panose="02020603050405020304" pitchFamily="18" charset="0"/>
              </a:rPr>
              <a:t>Revenue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Cycle Specialist/Medical Secretary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Dr. Marybeth </a:t>
            </a:r>
            <a:r>
              <a:rPr lang="en-US" sz="12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Ferrante</a:t>
            </a: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: 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Physician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Christina Rebelo: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Referral Coordinator/Medical Secretary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Ricara</a:t>
            </a: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 Moore: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Medical Assistant,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Lindsey Moscato: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Practice Manager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Alexandra Chabrerie, MD: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Physician Champion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Andrea </a:t>
            </a:r>
            <a:r>
              <a:rPr lang="en-US" sz="12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Carreiro</a:t>
            </a:r>
            <a:r>
              <a:rPr lang="en-US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Medical Assistant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93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Agenda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FF0000"/>
              </a:buClr>
              <a:buNone/>
            </a:pPr>
            <a:endParaRPr lang="en-US" dirty="0"/>
          </a:p>
          <a:p>
            <a:pPr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this is important for Patient Safety?</a:t>
            </a:r>
          </a:p>
          <a:p>
            <a:pPr marL="342900" lvl="1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efficiency and workflow by allowing the provider to address all the patients concerns at the visit</a:t>
            </a:r>
          </a:p>
          <a:p>
            <a:pPr marL="342900" lvl="1" indent="-3429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relationship building with patient and provider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Clr>
                <a:srgbClr val="FF0000"/>
              </a:buClr>
              <a:buNone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1371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3" y="77302"/>
            <a:ext cx="6148387" cy="675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D023-3A79-45D7-92F4-4AC77C46C561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83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?</a:t>
            </a:r>
          </a:p>
        </p:txBody>
      </p:sp>
      <p:pic>
        <p:nvPicPr>
          <p:cNvPr id="2050" name="Picture 2" descr="C:\Users\sgsulliv\AppData\Local\Microsoft\Windows\Temporary Internet Files\Content.IE5\FTUSYW5W\boo2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581400" cy="381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485F-393D-4BF6-90D2-052AB1DD6BD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390650"/>
      </p:ext>
    </p:extLst>
  </p:cSld>
  <p:clrMapOvr>
    <a:masterClrMapping/>
  </p:clrMapOvr>
</p:sld>
</file>

<file path=ppt/theme/theme1.xml><?xml version="1.0" encoding="utf-8"?>
<a:theme xmlns:a="http://schemas.openxmlformats.org/drawingml/2006/main" name="Coalition-MAH powerpoint template">
  <a:themeElements>
    <a:clrScheme name="Blank Pre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E700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Coalition-MAH powerpoint template</Template>
  <TotalTime>3752</TotalTime>
  <Words>263</Words>
  <Application>Microsoft Office PowerPoint</Application>
  <PresentationFormat>On-screen Show (4:3)</PresentationFormat>
  <Paragraphs>60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Coalition-MAH powerpoint template</vt:lpstr>
      <vt:lpstr> Cambridge Medical Associates Patient Safety Improvement Project Diabetic Eye Exam   </vt:lpstr>
      <vt:lpstr>Aim Statement</vt:lpstr>
      <vt:lpstr>Run Chart</vt:lpstr>
      <vt:lpstr>Lessons Learned</vt:lpstr>
      <vt:lpstr>Team Members</vt:lpstr>
      <vt:lpstr>Patient Agenda Form</vt:lpstr>
      <vt:lpstr>PowerPoint Presentation</vt:lpstr>
      <vt:lpstr>Questions 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Capstick</dc:creator>
  <cp:lastModifiedBy>Emily Biocchi</cp:lastModifiedBy>
  <cp:revision>106</cp:revision>
  <cp:lastPrinted>2016-10-20T17:12:38Z</cp:lastPrinted>
  <dcterms:created xsi:type="dcterms:W3CDTF">2015-02-24T15:47:21Z</dcterms:created>
  <dcterms:modified xsi:type="dcterms:W3CDTF">2016-12-05T17:26:12Z</dcterms:modified>
</cp:coreProperties>
</file>